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9"/>
  </p:notesMasterIdLst>
  <p:sldIdLst>
    <p:sldId id="287" r:id="rId5"/>
    <p:sldId id="305" r:id="rId6"/>
    <p:sldId id="301" r:id="rId7"/>
    <p:sldId id="302" r:id="rId8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7"/>
            <p14:sldId id="305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5974B-F942-4CA7-8042-6BF0D20A2EDF}" v="3" dt="2021-02-09T09:12:19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3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09-02-2021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ensus.gov.p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4" y="1545848"/>
            <a:ext cx="7449075" cy="4339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00"/>
          <a:stretch/>
        </p:blipFill>
        <p:spPr bwMode="auto">
          <a:xfrm>
            <a:off x="4543424" y="1383269"/>
            <a:ext cx="7319963" cy="16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Go to  the website of “Philippines Statistics Authority”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Click on “Statistics” and then scroll down to bottom right to locate “Surveys”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004" y="2667000"/>
            <a:ext cx="2434053" cy="3810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600" dirty="0">
                <a:hlinkClick r:id="rId4"/>
              </a:rPr>
              <a:t>psa.gov.ph</a:t>
            </a:r>
            <a:endParaRPr lang="en-IN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Philippines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 flipV="1">
            <a:off x="4395787" y="1295400"/>
            <a:ext cx="1702424" cy="250448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/>
          <p:cNvSpPr/>
          <p:nvPr/>
        </p:nvSpPr>
        <p:spPr>
          <a:xfrm flipV="1">
            <a:off x="6224587" y="2514600"/>
            <a:ext cx="533400" cy="5334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2830057" y="2819400"/>
            <a:ext cx="3394530" cy="1295400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8" name="Rectangle 37"/>
          <p:cNvSpPr/>
          <p:nvPr/>
        </p:nvSpPr>
        <p:spPr>
          <a:xfrm flipV="1">
            <a:off x="10174792" y="5615358"/>
            <a:ext cx="1698941" cy="270081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9" name="Straight Arrow Connector 38"/>
          <p:cNvCxnSpPr>
            <a:endCxn id="38" idx="2"/>
          </p:cNvCxnSpPr>
          <p:nvPr/>
        </p:nvCxnSpPr>
        <p:spPr>
          <a:xfrm>
            <a:off x="11024262" y="4848632"/>
            <a:ext cx="1" cy="766726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3" name="Straight Arrow Connector 52"/>
          <p:cNvCxnSpPr>
            <a:endCxn id="12" idx="1"/>
          </p:cNvCxnSpPr>
          <p:nvPr/>
        </p:nvCxnSpPr>
        <p:spPr>
          <a:xfrm flipV="1">
            <a:off x="2830057" y="1420624"/>
            <a:ext cx="1565730" cy="1170176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4" y="1371600"/>
            <a:ext cx="7449075" cy="4513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Locate “Industry-Based Surveys” and then scroll down to click on “Producer Price Survey”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Philippines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 flipV="1">
            <a:off x="8358187" y="2917448"/>
            <a:ext cx="1878445" cy="359152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2719387" y="2171262"/>
            <a:ext cx="5728553" cy="952938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8" name="Rectangle 37"/>
          <p:cNvSpPr/>
          <p:nvPr/>
        </p:nvSpPr>
        <p:spPr>
          <a:xfrm flipV="1">
            <a:off x="8537691" y="5602518"/>
            <a:ext cx="1698941" cy="270081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9" name="Straight Arrow Connector 38"/>
          <p:cNvCxnSpPr>
            <a:cxnSpLocks/>
            <a:stCxn id="12" idx="0"/>
            <a:endCxn id="38" idx="2"/>
          </p:cNvCxnSpPr>
          <p:nvPr/>
        </p:nvCxnSpPr>
        <p:spPr>
          <a:xfrm>
            <a:off x="9297410" y="3276600"/>
            <a:ext cx="89752" cy="2325918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10383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Locate the latest “Producer Price Survey” and click on it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S</a:t>
            </a:r>
            <a:r>
              <a:rPr lang="en-IN" sz="1600" dirty="0" err="1">
                <a:solidFill>
                  <a:schemeClr val="bg1"/>
                </a:solidFill>
              </a:rPr>
              <a:t>croll</a:t>
            </a:r>
            <a:r>
              <a:rPr lang="en-IN" sz="1600" dirty="0">
                <a:solidFill>
                  <a:schemeClr val="bg1"/>
                </a:solidFill>
              </a:rPr>
              <a:t> down the page and click on “TABLE 1 Producer Price Index, Year-on-Year and Month-on-Month Growth Rates for Manufacturing Sector” to open the excel file.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Philippines</a:t>
            </a:r>
            <a:endParaRPr lang="en-IN" dirty="0"/>
          </a:p>
        </p:txBody>
      </p:sp>
      <p:sp>
        <p:nvSpPr>
          <p:cNvPr id="32" name="Rectangle 31"/>
          <p:cNvSpPr/>
          <p:nvPr/>
        </p:nvSpPr>
        <p:spPr>
          <a:xfrm flipV="1">
            <a:off x="4130236" y="2399446"/>
            <a:ext cx="4038600" cy="366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`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5FB97-E383-4727-9E4D-0FC37D4ECE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0" t="36021" r="38131" b="27706"/>
          <a:stretch/>
        </p:blipFill>
        <p:spPr>
          <a:xfrm>
            <a:off x="3862387" y="1371600"/>
            <a:ext cx="7391400" cy="30259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867646-10EB-40D1-9CD2-D84E2A61DC2A}"/>
              </a:ext>
            </a:extLst>
          </p:cNvPr>
          <p:cNvSpPr/>
          <p:nvPr/>
        </p:nvSpPr>
        <p:spPr>
          <a:xfrm flipV="1">
            <a:off x="3862387" y="1371600"/>
            <a:ext cx="4114800" cy="359152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E9A325-ABEE-4DD8-97F4-9BB7E8F8ABC9}"/>
              </a:ext>
            </a:extLst>
          </p:cNvPr>
          <p:cNvCxnSpPr>
            <a:cxnSpLocks/>
          </p:cNvCxnSpPr>
          <p:nvPr/>
        </p:nvCxnSpPr>
        <p:spPr>
          <a:xfrm flipV="1">
            <a:off x="2719387" y="1578352"/>
            <a:ext cx="1232753" cy="98048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E23D0DA-F221-4CD0-B3F1-E3F2A9E1E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5" t="37993" r="37891" b="39068"/>
          <a:stretch/>
        </p:blipFill>
        <p:spPr>
          <a:xfrm>
            <a:off x="3862387" y="4572000"/>
            <a:ext cx="7391400" cy="15731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3D93CC-E971-473E-80EE-7EB1517615A9}"/>
              </a:ext>
            </a:extLst>
          </p:cNvPr>
          <p:cNvSpPr/>
          <p:nvPr/>
        </p:nvSpPr>
        <p:spPr>
          <a:xfrm flipV="1">
            <a:off x="3862387" y="4800600"/>
            <a:ext cx="7315200" cy="457200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5E7F2E-24B5-4B4A-A6FF-517A011BBCD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957387" y="3200400"/>
            <a:ext cx="1905000" cy="1828800"/>
          </a:xfrm>
          <a:prstGeom prst="bentConnector3">
            <a:avLst>
              <a:gd name="adj1" fmla="val 69097"/>
            </a:avLst>
          </a:prstGeom>
          <a:ln w="412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Locate the Industry of interest in the Excel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The PPI values are showed in one of the columns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Philippines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6A79A-3376-4E96-8778-BBEBF98CA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46" r="61196" b="6953"/>
          <a:stretch/>
        </p:blipFill>
        <p:spPr>
          <a:xfrm>
            <a:off x="3633787" y="1447800"/>
            <a:ext cx="7391400" cy="49038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0FB88B-BC86-41BC-AF70-FD1BF94819DF}"/>
              </a:ext>
            </a:extLst>
          </p:cNvPr>
          <p:cNvSpPr/>
          <p:nvPr/>
        </p:nvSpPr>
        <p:spPr>
          <a:xfrm flipV="1">
            <a:off x="5386387" y="1523999"/>
            <a:ext cx="1600200" cy="242393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6FAFF1-9D14-4D38-BD34-CB558DA7D94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95587" y="1645195"/>
            <a:ext cx="2590800" cy="0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ED6D0C-324B-4E54-AE3F-2BAA00F1DECC}"/>
              </a:ext>
            </a:extLst>
          </p:cNvPr>
          <p:cNvSpPr/>
          <p:nvPr/>
        </p:nvSpPr>
        <p:spPr>
          <a:xfrm flipH="1" flipV="1">
            <a:off x="4624387" y="1752597"/>
            <a:ext cx="914400" cy="4343402"/>
          </a:xfrm>
          <a:prstGeom prst="rect">
            <a:avLst/>
          </a:prstGeom>
          <a:noFill/>
          <a:ln w="38100" cmpd="sng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Arrow Connector 20">
            <a:extLst>
              <a:ext uri="{FF2B5EF4-FFF2-40B4-BE49-F238E27FC236}">
                <a16:creationId xmlns:a16="http://schemas.microsoft.com/office/drawing/2014/main" id="{0762837F-BA7D-4D00-8CC1-A847FE030954}"/>
              </a:ext>
            </a:extLst>
          </p:cNvPr>
          <p:cNvCxnSpPr>
            <a:cxnSpLocks/>
            <a:endCxn id="15" idx="3"/>
          </p:cNvCxnSpPr>
          <p:nvPr/>
        </p:nvCxnSpPr>
        <p:spPr>
          <a:xfrm>
            <a:off x="2643187" y="3124200"/>
            <a:ext cx="1981200" cy="800098"/>
          </a:xfrm>
          <a:prstGeom prst="bentConnector3">
            <a:avLst>
              <a:gd name="adj1" fmla="val 28164"/>
            </a:avLst>
          </a:prstGeom>
          <a:ln w="412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96502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FF33F-C33A-49DA-829B-B310C1F1B566}">
  <ds:schemaRefs>
    <ds:schemaRef ds:uri="b58ae008-966b-4bff-8a7d-37abbecab933"/>
    <ds:schemaRef ds:uri="http://purl.org/dc/dcmitype/"/>
    <ds:schemaRef ds:uri="http://purl.org/dc/elements/1.1/"/>
    <ds:schemaRef ds:uri="http://schemas.microsoft.com/office/infopath/2007/PartnerControls"/>
    <ds:schemaRef ds:uri="ff8bcfcb-4344-44cf-9f08-daa529b9a53e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041466-E555-40FB-84DC-BF7EED87CC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A3730-C928-4335-9403-FD42EED80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Custom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Cambria</vt:lpstr>
      <vt:lpstr>Wingdings</vt:lpstr>
      <vt:lpstr>Wingdings 2</vt:lpstr>
      <vt:lpstr>Concourse</vt:lpstr>
      <vt:lpstr>Procedure to obtain PPI data for Philippines</vt:lpstr>
      <vt:lpstr>Procedure to obtain PPI data for Philippines</vt:lpstr>
      <vt:lpstr>Procedure to obtain PPI data for Philippines</vt:lpstr>
      <vt:lpstr>Procedure to obtain PPI data for Philippines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2015-11-27T11:15:46Z</dcterms:created>
  <dcterms:modified xsi:type="dcterms:W3CDTF">2021-02-09T09:16:20Z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